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9144000" cy="6858000" type="screen4x3"/>
  <p:notesSz cx="9144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31792" cy="34472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0935" y="0"/>
            <a:ext cx="4703064" cy="346862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474719"/>
            <a:ext cx="4431792" cy="338327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37076" y="3465575"/>
            <a:ext cx="5076444" cy="339242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87879" y="1903476"/>
            <a:ext cx="4774692" cy="318516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990599" y="2997707"/>
            <a:ext cx="7239000" cy="1015365"/>
          </a:xfrm>
          <a:custGeom>
            <a:avLst/>
            <a:gdLst/>
            <a:ahLst/>
            <a:cxnLst/>
            <a:rect l="l" t="t" r="r" b="b"/>
            <a:pathLst>
              <a:path w="7239000" h="1015364">
                <a:moveTo>
                  <a:pt x="7239000" y="0"/>
                </a:moveTo>
                <a:lnTo>
                  <a:pt x="0" y="0"/>
                </a:lnTo>
                <a:lnTo>
                  <a:pt x="0" y="1014983"/>
                </a:lnTo>
                <a:lnTo>
                  <a:pt x="7239000" y="1014983"/>
                </a:lnTo>
                <a:lnTo>
                  <a:pt x="7239000" y="0"/>
                </a:lnTo>
                <a:close/>
              </a:path>
            </a:pathLst>
          </a:custGeom>
          <a:solidFill>
            <a:srgbClr val="F5FFD5">
              <a:alpha val="6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2445" y="406653"/>
            <a:ext cx="8119109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2210" y="1474673"/>
            <a:ext cx="7599578" cy="41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7972" y="3020314"/>
            <a:ext cx="660463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4545" marR="5080" indent="-792480" algn="ctr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E10000"/>
                </a:solidFill>
              </a:rPr>
              <a:t> </a:t>
            </a:r>
            <a:r>
              <a:rPr sz="3000" spc="-819" dirty="0">
                <a:solidFill>
                  <a:srgbClr val="E10000"/>
                </a:solidFill>
              </a:rPr>
              <a:t> </a:t>
            </a:r>
            <a:r>
              <a:rPr sz="3000" spc="-20" dirty="0">
                <a:solidFill>
                  <a:srgbClr val="006FC0"/>
                </a:solidFill>
              </a:rPr>
              <a:t>Malta’s</a:t>
            </a:r>
            <a:r>
              <a:rPr sz="3000" dirty="0">
                <a:solidFill>
                  <a:srgbClr val="006FC0"/>
                </a:solidFill>
              </a:rPr>
              <a:t> </a:t>
            </a:r>
            <a:r>
              <a:rPr sz="3000" spc="-5" dirty="0">
                <a:solidFill>
                  <a:srgbClr val="006FC0"/>
                </a:solidFill>
              </a:rPr>
              <a:t>Prehistoric</a:t>
            </a:r>
            <a:r>
              <a:rPr sz="3000" dirty="0">
                <a:solidFill>
                  <a:srgbClr val="006FC0"/>
                </a:solidFill>
              </a:rPr>
              <a:t> </a:t>
            </a:r>
            <a:r>
              <a:rPr sz="3000" spc="-35" dirty="0">
                <a:solidFill>
                  <a:srgbClr val="006FC0"/>
                </a:solidFill>
              </a:rPr>
              <a:t>Temples</a:t>
            </a:r>
            <a:endParaRPr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718428" y="1625549"/>
            <a:ext cx="2376805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Mnajdra</a:t>
            </a:r>
            <a:r>
              <a:rPr sz="2400" b="1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Temples</a:t>
            </a:r>
            <a:r>
              <a:rPr sz="24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at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Qrendi.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667"/>
            <a:ext cx="5334000" cy="684733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546338" y="6243015"/>
            <a:ext cx="1250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333300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0878" y="3226688"/>
            <a:ext cx="3002915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6364" algn="ctr">
              <a:lnSpc>
                <a:spcPct val="100000"/>
              </a:lnSpc>
              <a:spcBef>
                <a:spcPts val="1200"/>
              </a:spcBef>
            </a:pPr>
            <a:r>
              <a:rPr sz="2400" b="1" spc="-5" dirty="0" err="1">
                <a:solidFill>
                  <a:srgbClr val="006FC0"/>
                </a:solidFill>
                <a:latin typeface="Arial"/>
                <a:cs typeface="Arial"/>
              </a:rPr>
              <a:t>Ħaġar</a:t>
            </a: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Qim</a:t>
            </a:r>
            <a:r>
              <a:rPr sz="24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Temples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is</a:t>
            </a:r>
            <a:r>
              <a:rPr sz="24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 </a:t>
            </a:r>
            <a:r>
              <a:rPr sz="2400" b="1" spc="-5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short walking distance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away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from Mnajdra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Temples</a:t>
            </a:r>
            <a:r>
              <a:rPr sz="24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at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Qrendi.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9144"/>
            <a:ext cx="9144000" cy="6849109"/>
            <a:chOff x="0" y="9144"/>
            <a:chExt cx="9144000" cy="68491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76142"/>
              <a:ext cx="5119116" cy="41818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44"/>
              <a:ext cx="9144000" cy="2667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457945" y="6243015"/>
            <a:ext cx="2235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19800" y="2286000"/>
            <a:ext cx="2960370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Tarxien Temples,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which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consists</a:t>
            </a:r>
            <a:r>
              <a:rPr sz="24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four</a:t>
            </a: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temples </a:t>
            </a:r>
            <a:r>
              <a:rPr sz="2400" b="1" spc="-5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10" dirty="0">
                <a:solidFill>
                  <a:srgbClr val="006FC0"/>
                </a:solidFill>
                <a:latin typeface="Arial"/>
                <a:cs typeface="Arial"/>
              </a:rPr>
              <a:t>was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the last temple to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be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built.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95"/>
            <a:ext cx="5715000" cy="685190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424418" y="6243015"/>
            <a:ext cx="2057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75" dirty="0">
                <a:solidFill>
                  <a:srgbClr val="333300"/>
                </a:solidFill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" y="36576"/>
            <a:ext cx="9119870" cy="3676015"/>
            <a:chOff x="4572" y="36576"/>
            <a:chExt cx="9119870" cy="3676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36576"/>
              <a:ext cx="4835652" cy="36758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596" y="228600"/>
              <a:ext cx="4451604" cy="32918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8575" y="36576"/>
              <a:ext cx="4515612" cy="36758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600" y="228600"/>
              <a:ext cx="4131563" cy="32918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07491" y="4283662"/>
            <a:ext cx="7237095" cy="90473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temples</a:t>
            </a: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had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oval-shaped</a:t>
            </a: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rooms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and</a:t>
            </a: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their</a:t>
            </a:r>
            <a:r>
              <a:rPr sz="24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interior</a:t>
            </a:r>
            <a:r>
              <a:rPr sz="24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Arial"/>
                <a:cs typeface="Arial"/>
              </a:rPr>
              <a:t>Walls</a:t>
            </a:r>
            <a:r>
              <a:rPr lang="es-ES" sz="2400" spc="-15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were</a:t>
            </a:r>
            <a:r>
              <a:rPr sz="24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inclined</a:t>
            </a: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towards</a:t>
            </a:r>
            <a:r>
              <a:rPr sz="2400" b="1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centre.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20176" y="6124447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12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345" y="27432"/>
            <a:ext cx="8975090" cy="3975100"/>
            <a:chOff x="85345" y="27432"/>
            <a:chExt cx="8975090" cy="3975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45" y="36576"/>
              <a:ext cx="4831080" cy="3965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367" y="228600"/>
              <a:ext cx="4447032" cy="3581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7176" y="27432"/>
              <a:ext cx="4223004" cy="39745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9200" y="219455"/>
              <a:ext cx="3838955" cy="359054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12139" y="4446270"/>
            <a:ext cx="806627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Evidence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show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that</a:t>
            </a: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megalithic</a:t>
            </a: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temples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were</a:t>
            </a:r>
            <a:r>
              <a:rPr sz="24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roofed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54897" y="6124447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13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6400" y="1863324"/>
            <a:ext cx="3283585" cy="22294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 number of artal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structures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were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found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in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 the</a:t>
            </a: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temples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-</a:t>
            </a: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evidence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 that </a:t>
            </a:r>
            <a:r>
              <a:rPr sz="2400" b="1" spc="-5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people used to sacrifice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annimals</a:t>
            </a: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to</a:t>
            </a: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gods.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2"/>
            <a:ext cx="4939284" cy="683056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419845" y="6124447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14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75020" cy="685799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48400" y="1981200"/>
            <a:ext cx="2650490" cy="341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In recent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years,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 Heritage Malta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installed tents to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protect</a:t>
            </a:r>
            <a:r>
              <a:rPr sz="2400" b="1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these</a:t>
            </a: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temples </a:t>
            </a:r>
            <a:r>
              <a:rPr sz="2400" b="1" spc="-5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which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were declared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as </a:t>
            </a:r>
            <a:r>
              <a:rPr sz="2400" b="1" spc="-5" dirty="0">
                <a:solidFill>
                  <a:srgbClr val="FF3300"/>
                </a:solidFill>
                <a:latin typeface="Arial"/>
                <a:cs typeface="Arial"/>
              </a:rPr>
              <a:t>World </a:t>
            </a:r>
            <a:r>
              <a:rPr sz="2400" b="1" dirty="0">
                <a:solidFill>
                  <a:srgbClr val="FF3300"/>
                </a:solidFill>
                <a:latin typeface="Arial"/>
                <a:cs typeface="Arial"/>
              </a:rPr>
              <a:t>Heritage </a:t>
            </a:r>
            <a:r>
              <a:rPr sz="2400" b="1" spc="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3300"/>
                </a:solidFill>
                <a:latin typeface="Arial"/>
                <a:cs typeface="Arial"/>
              </a:rPr>
              <a:t>Sites</a:t>
            </a:r>
            <a:r>
              <a:rPr sz="2400" b="1" spc="-3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by</a:t>
            </a: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UNESCO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R="110489" algn="r">
              <a:lnSpc>
                <a:spcPct val="100000"/>
              </a:lnSpc>
              <a:spcBef>
                <a:spcPts val="1795"/>
              </a:spcBef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15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239" y="5055870"/>
            <a:ext cx="82130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The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Hypogeum</a:t>
            </a:r>
            <a:r>
              <a:rPr sz="2000" b="1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at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Ħal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Saflieni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001F5F"/>
                </a:solidFill>
                <a:latin typeface="Arial"/>
                <a:cs typeface="Arial"/>
              </a:rPr>
              <a:t>was</a:t>
            </a:r>
            <a:r>
              <a:rPr sz="20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dug in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 solid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rock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instead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of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built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5478907"/>
            <a:ext cx="73869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above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 the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ground.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 This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does not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make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it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megalithic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temple.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20"/>
            <a:ext cx="9144000" cy="486918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419845" y="6243015"/>
            <a:ext cx="2235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5284470"/>
            <a:ext cx="833247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0" dirty="0">
                <a:solidFill>
                  <a:srgbClr val="21218A"/>
                </a:solidFill>
                <a:latin typeface="Arial"/>
                <a:cs typeface="Arial"/>
              </a:rPr>
              <a:t>Dawn</a:t>
            </a:r>
            <a:r>
              <a:rPr sz="2000" b="1" spc="-45" dirty="0">
                <a:solidFill>
                  <a:srgbClr val="21218A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1218A"/>
                </a:solidFill>
                <a:latin typeface="Arial"/>
                <a:cs typeface="Arial"/>
              </a:rPr>
              <a:t>in-nies</a:t>
            </a:r>
            <a:r>
              <a:rPr sz="2000" b="1" spc="-30" dirty="0">
                <a:solidFill>
                  <a:srgbClr val="21218A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1218A"/>
                </a:solidFill>
                <a:latin typeface="Arial"/>
                <a:cs typeface="Arial"/>
              </a:rPr>
              <a:t>kienu</a:t>
            </a:r>
            <a:r>
              <a:rPr sz="2000" b="1" spc="-20" dirty="0">
                <a:solidFill>
                  <a:srgbClr val="21218A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1218A"/>
                </a:solidFill>
                <a:latin typeface="Arial"/>
                <a:cs typeface="Arial"/>
              </a:rPr>
              <a:t>jesprimu</a:t>
            </a:r>
            <a:r>
              <a:rPr sz="2000" b="1" spc="-20" dirty="0">
                <a:solidFill>
                  <a:srgbClr val="21218A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1218A"/>
                </a:solidFill>
                <a:latin typeface="Arial"/>
                <a:cs typeface="Arial"/>
              </a:rPr>
              <a:t>t-twemmin</a:t>
            </a:r>
            <a:r>
              <a:rPr sz="2000" b="1" spc="-40" dirty="0">
                <a:solidFill>
                  <a:srgbClr val="21218A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1218A"/>
                </a:solidFill>
                <a:latin typeface="Arial"/>
                <a:cs typeface="Arial"/>
              </a:rPr>
              <a:t>tagħhom</a:t>
            </a:r>
            <a:r>
              <a:rPr sz="2000" b="1" spc="-25" dirty="0">
                <a:solidFill>
                  <a:srgbClr val="21218A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1218A"/>
                </a:solidFill>
                <a:latin typeface="Arial"/>
                <a:cs typeface="Arial"/>
              </a:rPr>
              <a:t>bit-tpinġija,</a:t>
            </a:r>
            <a:r>
              <a:rPr sz="2000" b="1" spc="-45" dirty="0">
                <a:solidFill>
                  <a:srgbClr val="21218A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1218A"/>
                </a:solidFill>
                <a:latin typeface="Arial"/>
                <a:cs typeface="Arial"/>
              </a:rPr>
              <a:t>bħas-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21218A"/>
                </a:solidFill>
                <a:latin typeface="Arial"/>
                <a:cs typeface="Arial"/>
              </a:rPr>
              <a:t>’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ġ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ta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Ħaj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j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a’</a:t>
            </a:r>
            <a:r>
              <a:rPr sz="2000" b="1" spc="-1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f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-I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p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oġ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000" b="1" spc="-50" dirty="0">
                <a:solidFill>
                  <a:srgbClr val="001F5F"/>
                </a:solidFill>
                <a:latin typeface="Arial"/>
                <a:cs typeface="Arial"/>
              </a:rPr>
              <a:t>w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These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people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used to</a:t>
            </a:r>
            <a:r>
              <a:rPr sz="20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express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their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beliefs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in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their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drawings,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such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6351523"/>
            <a:ext cx="49301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sz="20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‘Tree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0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Life’</a:t>
            </a:r>
            <a:r>
              <a:rPr sz="2000" b="1" spc="-1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found</a:t>
            </a:r>
            <a:r>
              <a:rPr sz="20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in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Hypogeum.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5352415"/>
            <a:chOff x="0" y="0"/>
            <a:chExt cx="9144000" cy="53524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3522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864"/>
              <a:ext cx="9144000" cy="51054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419845" y="6350000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17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60240" y="6276847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18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677" y="0"/>
            <a:ext cx="8994775" cy="5564505"/>
            <a:chOff x="74677" y="0"/>
            <a:chExt cx="8994775" cy="5564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677" y="0"/>
              <a:ext cx="8994648" cy="55641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23175" y="36576"/>
              <a:ext cx="1937003" cy="25938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5199" y="228600"/>
              <a:ext cx="1552955" cy="22098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4843" y="5700471"/>
            <a:ext cx="845825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excavations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of 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Tarxien Temples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were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made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by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Sir </a:t>
            </a:r>
            <a:r>
              <a:rPr sz="2400" b="1" spc="-40" dirty="0">
                <a:solidFill>
                  <a:srgbClr val="006FC0"/>
                </a:solidFill>
                <a:latin typeface="Arial"/>
                <a:cs typeface="Arial"/>
              </a:rPr>
              <a:t>Temi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Żammit </a:t>
            </a:r>
            <a:r>
              <a:rPr sz="2400" b="1" spc="-5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in</a:t>
            </a:r>
            <a:r>
              <a:rPr sz="24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1915.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53093" y="6416446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333300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74676"/>
            <a:ext cx="5554980" cy="32034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" y="3351276"/>
            <a:ext cx="5558028" cy="33390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019800" y="1374265"/>
            <a:ext cx="2774315" cy="44582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1200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There</a:t>
            </a:r>
            <a:r>
              <a:rPr sz="24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is</a:t>
            </a:r>
            <a:r>
              <a:rPr sz="24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Bronze</a:t>
            </a:r>
            <a:r>
              <a:rPr sz="24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Age </a:t>
            </a:r>
            <a:r>
              <a:rPr sz="2400" b="1" spc="-5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village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site at </a:t>
            </a:r>
            <a:r>
              <a:rPr sz="2400" b="1" spc="-5" dirty="0">
                <a:solidFill>
                  <a:srgbClr val="FF3300"/>
                </a:solidFill>
                <a:latin typeface="Arial"/>
                <a:cs typeface="Arial"/>
              </a:rPr>
              <a:t>Borġ </a:t>
            </a:r>
            <a:r>
              <a:rPr sz="2400" b="1" dirty="0">
                <a:solidFill>
                  <a:srgbClr val="FF3300"/>
                </a:solidFill>
                <a:latin typeface="Arial"/>
                <a:cs typeface="Arial"/>
              </a:rPr>
              <a:t>in- </a:t>
            </a:r>
            <a:r>
              <a:rPr sz="2400" b="1" spc="-54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3300"/>
                </a:solidFill>
                <a:latin typeface="Arial"/>
                <a:cs typeface="Arial"/>
              </a:rPr>
              <a:t>Nadur</a:t>
            </a: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,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Birżebbuġa.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wall was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built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around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village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which </a:t>
            </a:r>
            <a:r>
              <a:rPr sz="2400" b="1" spc="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makes it the first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fortified site in the 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Maltese</a:t>
            </a:r>
            <a:r>
              <a:rPr sz="24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Islands.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 dirty="0">
              <a:latin typeface="Arial"/>
              <a:cs typeface="Arial"/>
            </a:endParaRPr>
          </a:p>
          <a:p>
            <a:pPr marR="28575" algn="r">
              <a:lnSpc>
                <a:spcPct val="100000"/>
              </a:lnSpc>
            </a:pPr>
            <a:r>
              <a:rPr sz="2400" b="1" spc="-5" dirty="0">
                <a:solidFill>
                  <a:srgbClr val="333300"/>
                </a:solidFill>
                <a:latin typeface="Arial"/>
                <a:cs typeface="Arial"/>
              </a:rPr>
              <a:t>19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4503420"/>
            <a:chOff x="0" y="0"/>
            <a:chExt cx="9144000" cy="4503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890772" cy="23515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495" y="152400"/>
              <a:ext cx="3540252" cy="20071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093976"/>
              <a:ext cx="3890772" cy="24094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347" y="2286000"/>
              <a:ext cx="3581400" cy="20253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4176" y="0"/>
              <a:ext cx="5449824" cy="45034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86200" y="179831"/>
              <a:ext cx="5105400" cy="413156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35940" y="4855845"/>
            <a:ext cx="8107680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66"/>
                </a:solidFill>
                <a:latin typeface="Arial"/>
                <a:cs typeface="Arial"/>
              </a:rPr>
              <a:t>dolmen</a:t>
            </a:r>
            <a:r>
              <a:rPr sz="2000" b="1" spc="-30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000" b="1" spc="10" dirty="0">
                <a:solidFill>
                  <a:srgbClr val="006FC0"/>
                </a:solidFill>
                <a:latin typeface="Arial"/>
                <a:cs typeface="Arial"/>
              </a:rPr>
              <a:t>was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sz="20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Bronze</a:t>
            </a:r>
            <a:r>
              <a:rPr sz="2000" b="1" spc="-9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Age</a:t>
            </a:r>
            <a:r>
              <a:rPr sz="20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structure.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It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may</a:t>
            </a:r>
            <a:r>
              <a:rPr sz="2000" b="1" spc="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have</a:t>
            </a:r>
            <a:r>
              <a:rPr sz="2000" b="1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been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ts val="2295"/>
              </a:lnSpc>
            </a:pP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used</a:t>
            </a:r>
            <a:r>
              <a:rPr sz="20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as a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landmark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of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burial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site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beneath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it.</a:t>
            </a:r>
            <a:endParaRPr sz="2000" dirty="0">
              <a:latin typeface="Arial"/>
              <a:cs typeface="Arial"/>
            </a:endParaRPr>
          </a:p>
          <a:p>
            <a:pPr marR="5080" algn="r">
              <a:lnSpc>
                <a:spcPts val="1575"/>
              </a:lnSpc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20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39852"/>
            <a:ext cx="9144000" cy="3891279"/>
            <a:chOff x="0" y="339852"/>
            <a:chExt cx="9144000" cy="38912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9852"/>
              <a:ext cx="3276600" cy="38907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531876"/>
              <a:ext cx="2932176" cy="35067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4576" y="341376"/>
              <a:ext cx="6059424" cy="38892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6600" y="533400"/>
              <a:ext cx="5715000" cy="35052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48741" y="4522470"/>
            <a:ext cx="8101330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66"/>
                </a:solidFill>
                <a:latin typeface="Arial"/>
                <a:cs typeface="Arial"/>
              </a:rPr>
              <a:t>Museum</a:t>
            </a:r>
            <a:r>
              <a:rPr sz="2000" b="1" spc="-20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66"/>
                </a:solidFill>
                <a:latin typeface="Arial"/>
                <a:cs typeface="Arial"/>
              </a:rPr>
              <a:t>of</a:t>
            </a:r>
            <a:r>
              <a:rPr sz="2000" b="1" spc="-80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66"/>
                </a:solidFill>
                <a:latin typeface="Arial"/>
                <a:cs typeface="Arial"/>
              </a:rPr>
              <a:t>Archaeology</a:t>
            </a:r>
            <a:r>
              <a:rPr sz="2000" b="1" spc="-20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in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Valletta</a:t>
            </a:r>
            <a:r>
              <a:rPr sz="20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houses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differenti</a:t>
            </a:r>
            <a:r>
              <a:rPr sz="20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oriġinal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0066"/>
                </a:solidFill>
                <a:latin typeface="Arial"/>
                <a:cs typeface="Arial"/>
              </a:rPr>
              <a:t>artifacts</a:t>
            </a:r>
            <a:r>
              <a:rPr sz="2000" b="1" spc="-45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found</a:t>
            </a:r>
            <a:r>
              <a:rPr sz="20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in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 various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prehistoric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sites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in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Maltese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Islands.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21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6296" y="623773"/>
            <a:ext cx="7956703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5" dirty="0">
                <a:solidFill>
                  <a:srgbClr val="FF0000"/>
                </a:solidFill>
              </a:rPr>
              <a:t>Review</a:t>
            </a:r>
            <a:r>
              <a:rPr sz="2300" spc="-30" dirty="0">
                <a:solidFill>
                  <a:srgbClr val="FF0000"/>
                </a:solidFill>
              </a:rPr>
              <a:t> </a:t>
            </a:r>
            <a:r>
              <a:rPr sz="2300" dirty="0">
                <a:solidFill>
                  <a:srgbClr val="FF0000"/>
                </a:solidFill>
              </a:rPr>
              <a:t>and</a:t>
            </a:r>
            <a:r>
              <a:rPr sz="2300" spc="-25" dirty="0">
                <a:solidFill>
                  <a:srgbClr val="FF0000"/>
                </a:solidFill>
              </a:rPr>
              <a:t> </a:t>
            </a:r>
            <a:r>
              <a:rPr sz="2300" spc="-5" dirty="0">
                <a:solidFill>
                  <a:srgbClr val="FF0000"/>
                </a:solidFill>
              </a:rPr>
              <a:t>assessment</a:t>
            </a:r>
            <a:r>
              <a:rPr sz="2300" spc="-45" dirty="0">
                <a:solidFill>
                  <a:srgbClr val="FF0000"/>
                </a:solidFill>
              </a:rPr>
              <a:t> </a:t>
            </a:r>
            <a:r>
              <a:rPr sz="2300" dirty="0">
                <a:solidFill>
                  <a:srgbClr val="FF0000"/>
                </a:solidFill>
              </a:rPr>
              <a:t>on</a:t>
            </a:r>
            <a:r>
              <a:rPr sz="2300" spc="-10" dirty="0">
                <a:solidFill>
                  <a:srgbClr val="FF0000"/>
                </a:solidFill>
              </a:rPr>
              <a:t> </a:t>
            </a:r>
            <a:r>
              <a:rPr sz="2300" spc="-15" dirty="0">
                <a:solidFill>
                  <a:srgbClr val="FF0000"/>
                </a:solidFill>
              </a:rPr>
              <a:t>Malta’s </a:t>
            </a:r>
            <a:r>
              <a:rPr sz="2300" spc="-5" dirty="0">
                <a:solidFill>
                  <a:srgbClr val="FF0000"/>
                </a:solidFill>
              </a:rPr>
              <a:t>prehistoric</a:t>
            </a:r>
            <a:r>
              <a:rPr sz="2300" spc="-50" dirty="0">
                <a:solidFill>
                  <a:srgbClr val="FF0000"/>
                </a:solidFill>
              </a:rPr>
              <a:t> </a:t>
            </a:r>
            <a:r>
              <a:rPr sz="2300" dirty="0">
                <a:solidFill>
                  <a:srgbClr val="FF0000"/>
                </a:solidFill>
              </a:rPr>
              <a:t>temples</a:t>
            </a:r>
            <a:r>
              <a:rPr lang="es-ES" sz="2300" dirty="0">
                <a:solidFill>
                  <a:srgbClr val="FF0000"/>
                </a:solidFill>
              </a:rPr>
              <a:t>:</a:t>
            </a:r>
            <a:endParaRPr sz="2300"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7675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47675" algn="l"/>
                <a:tab pos="448309" algn="l"/>
              </a:tabLst>
            </a:pPr>
            <a:r>
              <a:rPr dirty="0"/>
              <a:t>Mention</a:t>
            </a:r>
            <a:r>
              <a:rPr spc="-5" dirty="0"/>
              <a:t> </a:t>
            </a:r>
            <a:r>
              <a:rPr dirty="0"/>
              <a:t>four</a:t>
            </a:r>
            <a:r>
              <a:rPr spc="-10" dirty="0"/>
              <a:t> </a:t>
            </a:r>
            <a:r>
              <a:rPr spc="-5" dirty="0"/>
              <a:t>major</a:t>
            </a:r>
            <a:r>
              <a:rPr dirty="0"/>
              <a:t> </a:t>
            </a:r>
            <a:r>
              <a:rPr spc="-5" dirty="0"/>
              <a:t>megathitic</a:t>
            </a:r>
            <a:r>
              <a:rPr dirty="0"/>
              <a:t> temples</a:t>
            </a:r>
            <a:r>
              <a:rPr spc="-20" dirty="0"/>
              <a:t> </a:t>
            </a:r>
            <a:r>
              <a:rPr dirty="0"/>
              <a:t>found</a:t>
            </a:r>
            <a:r>
              <a:rPr spc="-15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the </a:t>
            </a:r>
            <a:r>
              <a:rPr spc="-5" dirty="0"/>
              <a:t>Maltese</a:t>
            </a:r>
          </a:p>
          <a:p>
            <a:pPr marL="447675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Islands.</a:t>
            </a:r>
            <a:r>
              <a:rPr spc="-30" dirty="0"/>
              <a:t> </a:t>
            </a:r>
            <a:endParaRPr spc="-5" dirty="0"/>
          </a:p>
          <a:p>
            <a:pPr marL="92075">
              <a:lnSpc>
                <a:spcPct val="100000"/>
              </a:lnSpc>
              <a:spcBef>
                <a:spcPts val="30"/>
              </a:spcBef>
            </a:pPr>
            <a:endParaRPr sz="2300" dirty="0"/>
          </a:p>
          <a:p>
            <a:pPr marL="447675" indent="-342900">
              <a:lnSpc>
                <a:spcPct val="100000"/>
              </a:lnSpc>
              <a:buAutoNum type="arabicPeriod" startAt="2"/>
              <a:tabLst>
                <a:tab pos="447675" algn="l"/>
                <a:tab pos="448309" algn="l"/>
              </a:tabLst>
            </a:pPr>
            <a:r>
              <a:rPr spc="-5" dirty="0"/>
              <a:t>Describe,</a:t>
            </a:r>
            <a:r>
              <a:rPr spc="15" dirty="0"/>
              <a:t> </a:t>
            </a:r>
            <a:r>
              <a:rPr dirty="0"/>
              <a:t>in</a:t>
            </a:r>
            <a:r>
              <a:rPr spc="-5" dirty="0"/>
              <a:t> </a:t>
            </a:r>
            <a:r>
              <a:rPr spc="-10" dirty="0"/>
              <a:t>five</a:t>
            </a:r>
            <a:r>
              <a:rPr spc="30" dirty="0"/>
              <a:t> </a:t>
            </a:r>
            <a:r>
              <a:rPr spc="-5" dirty="0"/>
              <a:t>sentences,</a:t>
            </a:r>
            <a:r>
              <a:rPr spc="5" dirty="0"/>
              <a:t> </a:t>
            </a:r>
            <a:r>
              <a:rPr dirty="0"/>
              <a:t>the</a:t>
            </a:r>
            <a:r>
              <a:rPr spc="5" dirty="0"/>
              <a:t> work</a:t>
            </a:r>
            <a:r>
              <a:rPr spc="-25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dirty="0"/>
              <a:t>the </a:t>
            </a:r>
            <a:r>
              <a:rPr spc="-5" dirty="0"/>
              <a:t>arcaeologist.</a:t>
            </a:r>
            <a:r>
              <a:rPr dirty="0"/>
              <a:t> </a:t>
            </a:r>
            <a:endParaRPr spc="-5" dirty="0"/>
          </a:p>
          <a:p>
            <a:pPr marL="92075">
              <a:lnSpc>
                <a:spcPct val="100000"/>
              </a:lnSpc>
              <a:spcBef>
                <a:spcPts val="40"/>
              </a:spcBef>
              <a:buClr>
                <a:srgbClr val="001F5F"/>
              </a:buClr>
              <a:buFont typeface="Arial"/>
              <a:buAutoNum type="arabicPeriod" startAt="2"/>
            </a:pPr>
            <a:endParaRPr sz="2300" dirty="0"/>
          </a:p>
          <a:p>
            <a:pPr marL="447675" indent="-342900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447675" algn="l"/>
                <a:tab pos="448309" algn="l"/>
              </a:tabLst>
            </a:pPr>
            <a:r>
              <a:rPr spc="-5" dirty="0"/>
              <a:t>Describe</a:t>
            </a:r>
            <a:r>
              <a:rPr spc="5" dirty="0"/>
              <a:t> </a:t>
            </a:r>
            <a:r>
              <a:rPr dirty="0"/>
              <a:t>the</a:t>
            </a:r>
            <a:r>
              <a:rPr spc="5" dirty="0"/>
              <a:t> </a:t>
            </a:r>
            <a:r>
              <a:rPr spc="-5" dirty="0"/>
              <a:t>proċess</a:t>
            </a:r>
            <a:r>
              <a:rPr spc="-10" dirty="0"/>
              <a:t> </a:t>
            </a:r>
            <a:r>
              <a:rPr dirty="0"/>
              <a:t>by</a:t>
            </a:r>
            <a:r>
              <a:rPr spc="-10" dirty="0"/>
              <a:t> </a:t>
            </a:r>
            <a:r>
              <a:rPr spc="5" dirty="0"/>
              <a:t>which</a:t>
            </a:r>
            <a:r>
              <a:rPr spc="-25" dirty="0"/>
              <a:t> </a:t>
            </a:r>
            <a:r>
              <a:rPr spc="10" dirty="0"/>
              <a:t>we</a:t>
            </a:r>
            <a:r>
              <a:rPr spc="-40" dirty="0"/>
              <a:t> </a:t>
            </a:r>
            <a:r>
              <a:rPr dirty="0"/>
              <a:t>think</a:t>
            </a:r>
            <a:r>
              <a:rPr spc="-5" dirty="0"/>
              <a:t> </a:t>
            </a:r>
            <a:r>
              <a:rPr dirty="0"/>
              <a:t>that</a:t>
            </a:r>
            <a:r>
              <a:rPr spc="5" dirty="0"/>
              <a:t> </a:t>
            </a:r>
            <a:r>
              <a:rPr dirty="0"/>
              <a:t>a</a:t>
            </a:r>
            <a:r>
              <a:rPr spc="-5" dirty="0"/>
              <a:t> megalithic temples</a:t>
            </a:r>
          </a:p>
          <a:p>
            <a:pPr marL="447675">
              <a:lnSpc>
                <a:spcPct val="100000"/>
              </a:lnSpc>
            </a:pPr>
            <a:r>
              <a:rPr dirty="0"/>
              <a:t>of</a:t>
            </a:r>
            <a:r>
              <a:rPr spc="-10" dirty="0"/>
              <a:t> </a:t>
            </a:r>
            <a:r>
              <a:rPr spc="-5" dirty="0"/>
              <a:t>Malta</a:t>
            </a:r>
            <a:r>
              <a:rPr spc="-10" dirty="0"/>
              <a:t> </a:t>
            </a:r>
            <a:r>
              <a:rPr spc="5" dirty="0"/>
              <a:t>were</a:t>
            </a:r>
            <a:r>
              <a:rPr spc="-30" dirty="0"/>
              <a:t> </a:t>
            </a:r>
            <a:r>
              <a:rPr spc="-5" dirty="0"/>
              <a:t>built.</a:t>
            </a:r>
            <a:r>
              <a:rPr spc="-30" dirty="0"/>
              <a:t> </a:t>
            </a:r>
            <a:endParaRPr spc="-5" dirty="0"/>
          </a:p>
          <a:p>
            <a:pPr marL="92075">
              <a:lnSpc>
                <a:spcPct val="100000"/>
              </a:lnSpc>
              <a:spcBef>
                <a:spcPts val="30"/>
              </a:spcBef>
            </a:pPr>
            <a:endParaRPr sz="2300" dirty="0"/>
          </a:p>
          <a:p>
            <a:pPr marL="447675" marR="219710" indent="-342900">
              <a:lnSpc>
                <a:spcPct val="100000"/>
              </a:lnSpc>
              <a:buAutoNum type="arabicPeriod" startAt="4"/>
              <a:tabLst>
                <a:tab pos="447675" algn="l"/>
                <a:tab pos="448309" algn="l"/>
              </a:tabLst>
            </a:pPr>
            <a:r>
              <a:rPr dirty="0"/>
              <a:t>Mention </a:t>
            </a:r>
            <a:r>
              <a:rPr spc="-5" dirty="0"/>
              <a:t>three common features </a:t>
            </a:r>
            <a:r>
              <a:rPr dirty="0"/>
              <a:t>found in most of the megalithic </a:t>
            </a:r>
            <a:r>
              <a:rPr spc="-490" dirty="0"/>
              <a:t> </a:t>
            </a:r>
            <a:r>
              <a:rPr spc="-5" dirty="0"/>
              <a:t>temples</a:t>
            </a:r>
            <a:r>
              <a:rPr spc="-10" dirty="0"/>
              <a:t> </a:t>
            </a:r>
            <a:r>
              <a:rPr dirty="0"/>
              <a:t>of</a:t>
            </a:r>
            <a:r>
              <a:rPr spc="5" dirty="0"/>
              <a:t> </a:t>
            </a:r>
            <a:r>
              <a:rPr dirty="0"/>
              <a:t>Malta.</a:t>
            </a:r>
            <a:r>
              <a:rPr spc="-10" dirty="0"/>
              <a:t> </a:t>
            </a:r>
            <a:endParaRPr spc="-5" dirty="0"/>
          </a:p>
          <a:p>
            <a:pPr marL="421640" marR="5080" indent="-317500">
              <a:lnSpc>
                <a:spcPct val="205600"/>
              </a:lnSpc>
              <a:spcBef>
                <a:spcPts val="400"/>
              </a:spcBef>
              <a:buAutoNum type="arabicPeriod" startAt="4"/>
              <a:tabLst>
                <a:tab pos="447675" algn="l"/>
                <a:tab pos="448309" algn="l"/>
              </a:tabLst>
            </a:pPr>
            <a:r>
              <a:rPr dirty="0"/>
              <a:t>Mention</a:t>
            </a:r>
            <a:r>
              <a:rPr spc="-5" dirty="0"/>
              <a:t> three</a:t>
            </a:r>
            <a:r>
              <a:rPr dirty="0"/>
              <a:t> Major </a:t>
            </a:r>
            <a:r>
              <a:rPr spc="-5" dirty="0"/>
              <a:t>facts</a:t>
            </a:r>
            <a:r>
              <a:rPr dirty="0"/>
              <a:t> about</a:t>
            </a:r>
            <a:r>
              <a:rPr spc="-5" dirty="0"/>
              <a:t> </a:t>
            </a:r>
            <a:r>
              <a:rPr dirty="0"/>
              <a:t>the</a:t>
            </a:r>
            <a:r>
              <a:rPr spc="5" dirty="0"/>
              <a:t> </a:t>
            </a:r>
            <a:r>
              <a:rPr spc="-5" dirty="0"/>
              <a:t>Hypogeum</a:t>
            </a:r>
            <a:r>
              <a:rPr spc="20" dirty="0"/>
              <a:t> </a:t>
            </a:r>
            <a:r>
              <a:rPr spc="-5" dirty="0"/>
              <a:t>at </a:t>
            </a:r>
            <a:r>
              <a:rPr spc="-5" dirty="0" err="1"/>
              <a:t>Ħal</a:t>
            </a:r>
            <a:r>
              <a:rPr spc="10" dirty="0"/>
              <a:t> </a:t>
            </a:r>
            <a:r>
              <a:rPr spc="-5" dirty="0" err="1"/>
              <a:t>Saflieni</a:t>
            </a:r>
            <a:r>
              <a:rPr lang="es-ES" spc="-5" dirty="0"/>
              <a:t>…</a:t>
            </a:r>
            <a:r>
              <a:rPr spc="-5" dirty="0"/>
              <a:t> </a:t>
            </a:r>
            <a:r>
              <a:rPr spc="-484" dirty="0"/>
              <a:t> </a:t>
            </a:r>
            <a:r>
              <a:rPr spc="-20" dirty="0"/>
              <a:t>(Total:</a:t>
            </a:r>
            <a:r>
              <a:rPr spc="-5" dirty="0"/>
              <a:t> </a:t>
            </a:r>
            <a:r>
              <a:rPr spc="-10" dirty="0"/>
              <a:t>20</a:t>
            </a:r>
            <a:r>
              <a:rPr spc="10" dirty="0"/>
              <a:t> </a:t>
            </a:r>
            <a:r>
              <a:rPr spc="-10" dirty="0"/>
              <a:t>mark</a:t>
            </a:r>
            <a:r>
              <a:rPr lang="es-ES" spc="-10" dirty="0"/>
              <a:t>s</a:t>
            </a:r>
            <a:r>
              <a:rPr spc="-10" dirty="0"/>
              <a:t>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23275" y="6116523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333300"/>
                </a:solidFill>
                <a:latin typeface="Arial"/>
                <a:cs typeface="Arial"/>
              </a:rPr>
              <a:t>22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200" y="5305457"/>
            <a:ext cx="6716395" cy="473848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sz="2000" b="1" spc="-9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group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0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archaeologists</a:t>
            </a:r>
            <a:r>
              <a:rPr sz="20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excavating</a:t>
            </a:r>
            <a:r>
              <a:rPr sz="20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prehistoric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site.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" y="0"/>
            <a:ext cx="9142475" cy="48417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46338" y="6243015"/>
            <a:ext cx="1250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333300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808" cy="5867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3540" y="6041847"/>
            <a:ext cx="831557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Tools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and</a:t>
            </a: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equipment</a:t>
            </a:r>
            <a:r>
              <a:rPr sz="24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used</a:t>
            </a:r>
            <a:r>
              <a:rPr sz="24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by</a:t>
            </a: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archaelogists</a:t>
            </a:r>
            <a:r>
              <a:rPr sz="24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during</a:t>
            </a: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excavations.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99118" y="6397548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33330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22775" y="1168653"/>
            <a:ext cx="4340225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sz="26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Major</a:t>
            </a:r>
            <a:r>
              <a:rPr sz="26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prehistoric</a:t>
            </a:r>
            <a:r>
              <a:rPr sz="26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sites</a:t>
            </a:r>
            <a:r>
              <a:rPr sz="26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in</a:t>
            </a:r>
            <a:r>
              <a:rPr sz="26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the</a:t>
            </a:r>
            <a:r>
              <a:rPr lang="es-ES" sz="2600" dirty="0"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Maltese</a:t>
            </a:r>
            <a:r>
              <a:rPr sz="2600" b="1" spc="-7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Islands.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0369" y="6200647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333300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8976" y="0"/>
            <a:ext cx="4346575" cy="2261870"/>
            <a:chOff x="188976" y="0"/>
            <a:chExt cx="4346575" cy="2261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976" y="0"/>
              <a:ext cx="4346448" cy="2261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79831"/>
              <a:ext cx="3962400" cy="188976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874775" y="0"/>
            <a:ext cx="8080375" cy="5907405"/>
            <a:chOff x="874775" y="0"/>
            <a:chExt cx="8080375" cy="590740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8575" y="0"/>
              <a:ext cx="4346448" cy="23256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599" y="179831"/>
              <a:ext cx="3962400" cy="19537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4775" y="2066543"/>
              <a:ext cx="7356347" cy="38404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6799" y="2258567"/>
              <a:ext cx="6972300" cy="345643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689671" y="5817231"/>
            <a:ext cx="569150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The 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building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proċess</a:t>
            </a:r>
            <a:r>
              <a:rPr sz="20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sz="20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megalithic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temple.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46338" y="6243015"/>
            <a:ext cx="1250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333300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0116" cy="685799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15814" y="1524000"/>
            <a:ext cx="2618105" cy="28135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Skorba</a:t>
            </a:r>
            <a:r>
              <a:rPr sz="26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006FC0"/>
                </a:solidFill>
                <a:latin typeface="Arial"/>
                <a:cs typeface="Arial"/>
              </a:rPr>
              <a:t>Temple,</a:t>
            </a:r>
            <a:r>
              <a:rPr sz="2600" b="1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close </a:t>
            </a:r>
            <a:r>
              <a:rPr sz="2600" b="1" spc="-5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to Mġarr (Malta), is </a:t>
            </a:r>
            <a:r>
              <a:rPr sz="26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considered as the </a:t>
            </a:r>
            <a:r>
              <a:rPr sz="26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oldest megalithic </a:t>
            </a:r>
            <a:r>
              <a:rPr sz="26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006FC0"/>
                </a:solidFill>
                <a:latin typeface="Arial"/>
                <a:cs typeface="Arial"/>
              </a:rPr>
              <a:t>temple</a:t>
            </a:r>
            <a:r>
              <a:rPr sz="26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in</a:t>
            </a:r>
            <a:r>
              <a:rPr sz="26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6FC0"/>
                </a:solidFill>
                <a:latin typeface="Arial"/>
                <a:cs typeface="Arial"/>
              </a:rPr>
              <a:t>Malta.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46338" y="6243015"/>
            <a:ext cx="1250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333300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4800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8800" y="3634738"/>
              <a:ext cx="3505199" cy="322326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95122" y="4979670"/>
            <a:ext cx="4646930" cy="77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620" marR="8509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It-Tempju</a:t>
            </a:r>
            <a:r>
              <a:rPr sz="20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ta’</a:t>
            </a:r>
            <a:r>
              <a:rPr sz="2000" b="1" spc="-1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Ħaġrat</a:t>
            </a:r>
            <a:r>
              <a:rPr sz="20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ftit</a:t>
            </a:r>
            <a:r>
              <a:rPr sz="20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bogħod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minn </a:t>
            </a:r>
            <a:r>
              <a:rPr sz="2000" b="1" spc="-5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Skorba,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l-Imġarr.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ts val="1090"/>
              </a:lnSpc>
            </a:pPr>
            <a:r>
              <a:rPr sz="1400" b="1" dirty="0">
                <a:solidFill>
                  <a:srgbClr val="333300"/>
                </a:solidFill>
                <a:latin typeface="Arial"/>
                <a:cs typeface="Arial"/>
              </a:rPr>
              <a:t>7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400799" cy="38953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00" y="3895342"/>
              <a:ext cx="3657599" cy="296265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7522" y="4598670"/>
            <a:ext cx="4634078" cy="1456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1200"/>
              </a:spcBef>
            </a:pPr>
            <a:r>
              <a:rPr sz="2400" b="1" dirty="0" err="1">
                <a:solidFill>
                  <a:srgbClr val="006FC0"/>
                </a:solidFill>
                <a:latin typeface="Arial"/>
                <a:cs typeface="Arial"/>
              </a:rPr>
              <a:t>Ġgantija</a:t>
            </a:r>
            <a:r>
              <a:rPr sz="2400" b="1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Temples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at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Xagħra,</a:t>
            </a:r>
            <a:r>
              <a:rPr sz="24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Gozo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333300"/>
                </a:solidFill>
                <a:latin typeface="Arial"/>
                <a:cs typeface="Arial"/>
              </a:rPr>
              <a:t>8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6B5C69D3D06744A5E34D0A6AF6D7C2" ma:contentTypeVersion="10" ma:contentTypeDescription="Create a new document." ma:contentTypeScope="" ma:versionID="b0d29e804b5fd596ecd630f0b312a800">
  <xsd:schema xmlns:xsd="http://www.w3.org/2001/XMLSchema" xmlns:xs="http://www.w3.org/2001/XMLSchema" xmlns:p="http://schemas.microsoft.com/office/2006/metadata/properties" xmlns:ns2="3b286d5f-484b-43c7-b3b7-fa73b17231ef" targetNamespace="http://schemas.microsoft.com/office/2006/metadata/properties" ma:root="true" ma:fieldsID="2fb14c81c83ddf45220d7effbc27f5ff" ns2:_="">
    <xsd:import namespace="3b286d5f-484b-43c7-b3b7-fa73b17231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86d5f-484b-43c7-b3b7-fa73b17231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33F354-BCCF-42DB-A4CB-93D677DF7C98}"/>
</file>

<file path=customXml/itemProps2.xml><?xml version="1.0" encoding="utf-8"?>
<ds:datastoreItem xmlns:ds="http://schemas.openxmlformats.org/officeDocument/2006/customXml" ds:itemID="{78DDA7DB-06EB-4ED2-A676-BFD1EA142CDE}"/>
</file>

<file path=customXml/itemProps3.xml><?xml version="1.0" encoding="utf-8"?>
<ds:datastoreItem xmlns:ds="http://schemas.openxmlformats.org/officeDocument/2006/customXml" ds:itemID="{C1A0FA0E-71F2-4C3A-80BA-1797E86B66B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435</Words>
  <Application>Microsoft Office PowerPoint</Application>
  <PresentationFormat>On-screen Show (4:3)</PresentationFormat>
  <Paragraphs>65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  Malta’s Prehistoric Temples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and assessment on Malta’s prehistoric temples: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It-Tempji Preistori`i</dc:title>
  <dc:creator>Ray Spiteri</dc:creator>
  <cp:lastModifiedBy>Diana Gomez Cantoral</cp:lastModifiedBy>
  <cp:revision>11</cp:revision>
  <dcterms:created xsi:type="dcterms:W3CDTF">2021-06-28T19:27:54Z</dcterms:created>
  <dcterms:modified xsi:type="dcterms:W3CDTF">2021-06-28T19:38:08Z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2020-08-07T00:00:00Z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2021-06-28T00:00:00Z</vt:filetime>
  </property>
  <property fmtid="{D5CDD505-2E9C-101B-9397-08002B2CF9AE}" pid="5" name="ContentTypeId">
    <vt:lpwstr>0x0101006A6B5C69D3D06744A5E34D0A6AF6D7C2</vt:lpwstr>
  </property>
</Properties>
</file>